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8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555555"/>
    <a:srgbClr val="222222"/>
    <a:srgbClr val="E9E9E9"/>
    <a:srgbClr val="009999"/>
    <a:srgbClr val="B9B9B9"/>
    <a:srgbClr val="FFFFFF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4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91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19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59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2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daykumarhaibathi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daykumar0515/Smart-Research-Assista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ykumar0515/Smart-Research-Assistant" TargetMode="External"/><Relationship Id="rId2" Type="http://schemas.openxmlformats.org/officeDocument/2006/relationships/hyperlink" Target="mailto:udaykumarhaibathi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4CD3-8DAC-37DE-A24B-188DC2BE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at a desk working on a computer&#10;&#10;AI-generated content may be incorrect.">
            <a:extLst>
              <a:ext uri="{FF2B5EF4-FFF2-40B4-BE49-F238E27FC236}">
                <a16:creationId xmlns:a16="http://schemas.microsoft.com/office/drawing/2014/main" id="{2E5D313C-66CF-3FEA-A20B-2CAEB471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02" y="757083"/>
            <a:ext cx="4724198" cy="5503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9BCCEE-6D3A-2EE5-2C8D-DE39ED2721F5}"/>
              </a:ext>
            </a:extLst>
          </p:cNvPr>
          <p:cNvSpPr txBox="1"/>
          <p:nvPr/>
        </p:nvSpPr>
        <p:spPr>
          <a:xfrm>
            <a:off x="285135" y="1549475"/>
            <a:ext cx="73053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Coders </a:t>
            </a:r>
            <a:r>
              <a:rPr lang="en-IN" sz="4400" dirty="0"/>
              <a:t>—</a:t>
            </a:r>
            <a:endParaRPr lang="en-IN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 Research Assistant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D7F5B-72D3-7686-C01E-15C7D2B051F8}"/>
              </a:ext>
            </a:extLst>
          </p:cNvPr>
          <p:cNvSpPr txBox="1"/>
          <p:nvPr/>
        </p:nvSpPr>
        <p:spPr>
          <a:xfrm>
            <a:off x="285135" y="2996025"/>
            <a:ext cx="59485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ABC9C"/>
                </a:solidFill>
                <a:latin typeface="Semi bold"/>
              </a:rPr>
              <a:t>Trusted, cited answers from research papers — with live update tracking</a:t>
            </a:r>
            <a:endParaRPr lang="en-IN" sz="2200" dirty="0">
              <a:solidFill>
                <a:srgbClr val="1ABC9C"/>
              </a:solidFill>
              <a:latin typeface="Sem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1683B-810A-01C5-2DEA-C88A9955DF55}"/>
              </a:ext>
            </a:extLst>
          </p:cNvPr>
          <p:cNvSpPr txBox="1"/>
          <p:nvPr/>
        </p:nvSpPr>
        <p:spPr>
          <a:xfrm>
            <a:off x="211393" y="4103664"/>
            <a:ext cx="7452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Team: [H. </a:t>
            </a:r>
            <a:r>
              <a:rPr lang="en-US" sz="1600" dirty="0" err="1">
                <a:solidFill>
                  <a:schemeClr val="accent6"/>
                </a:solidFill>
              </a:rPr>
              <a:t>UdayKumar</a:t>
            </a:r>
            <a:r>
              <a:rPr lang="en-US" sz="1600" dirty="0">
                <a:solidFill>
                  <a:schemeClr val="accent6"/>
                </a:solidFill>
              </a:rPr>
              <a:t>] (Lead), [P. Venkata Teja] (Frontend), [S. Sairam] (Designer), [K. Bhanu] (Research/Support), [M. Madhan] (Research/Support)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32D08-58E4-7C41-284C-9B0CE15F9345}"/>
              </a:ext>
            </a:extLst>
          </p:cNvPr>
          <p:cNvSpPr txBox="1"/>
          <p:nvPr/>
        </p:nvSpPr>
        <p:spPr>
          <a:xfrm>
            <a:off x="6695768" y="65343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HackwithHyderabad</a:t>
            </a:r>
            <a:r>
              <a:rPr lang="en-US" sz="1200" dirty="0">
                <a:solidFill>
                  <a:schemeClr val="accent6"/>
                </a:solidFill>
              </a:rPr>
              <a:t> Hackathon — Problem Statement: Smart Research Assistant</a:t>
            </a: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2878D-A5EB-BB26-061F-1BA30CB5FD17}"/>
              </a:ext>
            </a:extLst>
          </p:cNvPr>
          <p:cNvSpPr txBox="1"/>
          <p:nvPr/>
        </p:nvSpPr>
        <p:spPr>
          <a:xfrm>
            <a:off x="0" y="6406913"/>
            <a:ext cx="8927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 Email: [</a:t>
            </a:r>
            <a:r>
              <a:rPr lang="en-US" sz="1200" dirty="0">
                <a:solidFill>
                  <a:srgbClr val="5555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udaykumarhaibathi@gmail.com</a:t>
            </a:r>
            <a:r>
              <a:rPr lang="en-US" sz="1200" dirty="0">
                <a:solidFill>
                  <a:srgbClr val="555555"/>
                </a:solidFill>
              </a:rPr>
              <a:t> 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rgbClr val="555555"/>
                </a:solidFill>
              </a:rPr>
              <a:t>GitHub: [</a:t>
            </a:r>
            <a:r>
              <a:rPr lang="en-US" sz="1200" dirty="0">
                <a:solidFill>
                  <a:srgbClr val="55555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github.com/udaykumar0515/Smart-Research-Assistant</a:t>
            </a:r>
            <a:r>
              <a:rPr lang="en-US" sz="1200" dirty="0">
                <a:solidFill>
                  <a:srgbClr val="555555"/>
                </a:solidFill>
              </a:rPr>
              <a:t>]</a:t>
            </a:r>
            <a:endParaRPr lang="en-IN" sz="1200" dirty="0">
              <a:solidFill>
                <a:srgbClr val="555555"/>
              </a:solidFill>
            </a:endParaRPr>
          </a:p>
          <a:p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9AB5E-D0EB-2ABD-63C5-B98F26BB1CDA}"/>
              </a:ext>
            </a:extLst>
          </p:cNvPr>
          <p:cNvSpPr txBox="1"/>
          <p:nvPr/>
        </p:nvSpPr>
        <p:spPr>
          <a:xfrm>
            <a:off x="211393" y="4688439"/>
            <a:ext cx="640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555555"/>
                </a:solidFill>
              </a:rPr>
              <a:t>Track: </a:t>
            </a:r>
            <a:r>
              <a:rPr lang="en-IN" sz="1600" dirty="0" err="1">
                <a:solidFill>
                  <a:srgbClr val="555555"/>
                </a:solidFill>
              </a:rPr>
              <a:t>FlexPrice</a:t>
            </a:r>
            <a:r>
              <a:rPr lang="en-IN" sz="1600" dirty="0">
                <a:solidFill>
                  <a:srgbClr val="555555"/>
                </a:solidFill>
              </a:rPr>
              <a:t> × Pathway — Smart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348748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0AB2-B121-8799-7748-402B0D73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F0CC76-D1E5-784D-1767-5C70F52ADEEA}"/>
              </a:ext>
            </a:extLst>
          </p:cNvPr>
          <p:cNvSpPr txBox="1"/>
          <p:nvPr/>
        </p:nvSpPr>
        <p:spPr>
          <a:xfrm>
            <a:off x="459626" y="443107"/>
            <a:ext cx="7318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 err="1"/>
              <a:t>FlexPrice</a:t>
            </a:r>
            <a:r>
              <a:rPr lang="en-IN" sz="3600" b="1" dirty="0"/>
              <a:t> (Billing &amp; Usage Model)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94F19-D6D0-E89B-6D5D-3B9694E178ED}"/>
              </a:ext>
            </a:extLst>
          </p:cNvPr>
          <p:cNvSpPr txBox="1"/>
          <p:nvPr/>
        </p:nvSpPr>
        <p:spPr>
          <a:xfrm>
            <a:off x="459626" y="1089438"/>
            <a:ext cx="1345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ABC9C"/>
                </a:solidFill>
              </a:rPr>
              <a:t>Transparent credits that charge only for expensive LLM work — retrievals are free.</a:t>
            </a:r>
            <a:endParaRPr lang="en-IN" sz="2000" b="1" dirty="0">
              <a:solidFill>
                <a:srgbClr val="1ABC9C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9AFF46-EB8F-EB3F-E848-8867CD977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68"/>
              </p:ext>
            </p:extLst>
          </p:nvPr>
        </p:nvGraphicFramePr>
        <p:xfrm>
          <a:off x="653004" y="1896752"/>
          <a:ext cx="5342682" cy="3913734"/>
        </p:xfrm>
        <a:graphic>
          <a:graphicData uri="http://schemas.openxmlformats.org/drawingml/2006/table">
            <a:tbl>
              <a:tblPr/>
              <a:tblGrid>
                <a:gridCol w="3568525">
                  <a:extLst>
                    <a:ext uri="{9D8B030D-6E8A-4147-A177-3AD203B41FA5}">
                      <a16:colId xmlns:a16="http://schemas.microsoft.com/office/drawing/2014/main" val="981599964"/>
                    </a:ext>
                  </a:extLst>
                </a:gridCol>
                <a:gridCol w="1774157">
                  <a:extLst>
                    <a:ext uri="{9D8B030D-6E8A-4147-A177-3AD203B41FA5}">
                      <a16:colId xmlns:a16="http://schemas.microsoft.com/office/drawing/2014/main" val="3978621593"/>
                    </a:ext>
                  </a:extLst>
                </a:gridCol>
              </a:tblGrid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Credits (demo)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799010"/>
                  </a:ext>
                </a:extLst>
              </a:tr>
              <a:tr h="720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Upload &amp; index (one paper) — UI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417227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Retrieval-only answer (local)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743079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LLM Synthesis (fallback)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60542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Delta summary (per new article)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562613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Export report (PDF)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65008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Bulk export (all summaries)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63940"/>
                  </a:ext>
                </a:extLst>
              </a:tr>
              <a:tr h="720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Manual review / human-assisted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6795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FFD247D-0A57-79CE-CD95-53F45C6D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16" y="1539956"/>
            <a:ext cx="5482540" cy="357042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BE852A1B-4567-B4CA-8489-4D1DEA766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724" y="5210756"/>
            <a:ext cx="53426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→ local retrieval = 0 credits.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If fallback required → confirm (cost 3 credits) → server deducts credits + transaction log updated.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Credits counter is fully functional (server-side).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7EF22-9AC4-AEF2-3662-29C8E939BEA5}"/>
              </a:ext>
            </a:extLst>
          </p:cNvPr>
          <p:cNvSpPr txBox="1"/>
          <p:nvPr/>
        </p:nvSpPr>
        <p:spPr>
          <a:xfrm>
            <a:off x="620458" y="1466364"/>
            <a:ext cx="69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Credits cost (demo simulation</a:t>
            </a:r>
            <a:r>
              <a:rPr lang="en-IN" dirty="0"/>
              <a:t>)</a:t>
            </a:r>
            <a:r>
              <a:rPr lang="en-I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6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22F58-069C-5F7C-16FD-B1AB127B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C60EC-8A4C-BA40-2CF7-7842512560C0}"/>
              </a:ext>
            </a:extLst>
          </p:cNvPr>
          <p:cNvSpPr txBox="1"/>
          <p:nvPr/>
        </p:nvSpPr>
        <p:spPr>
          <a:xfrm>
            <a:off x="459626" y="443107"/>
            <a:ext cx="7318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Impact &amp; Users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1689C-4620-998D-3327-A84D99CE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3" y="1690062"/>
            <a:ext cx="575597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Graduate students </a:t>
            </a:r>
            <a:r>
              <a:rPr lang="en-US" altLang="en-US" sz="2000" dirty="0">
                <a:latin typeface="Arial" panose="020B0604020202020204" pitchFamily="34" charset="0"/>
              </a:rPr>
              <a:t>— faster, cited verification (less time wasted).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Academic researchers </a:t>
            </a:r>
            <a:r>
              <a:rPr lang="en-US" altLang="en-US" sz="2000" dirty="0">
                <a:latin typeface="Arial" panose="020B0604020202020204" pitchFamily="34" charset="0"/>
              </a:rPr>
              <a:t>— multi-paper comparison + traceability.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R&amp;D engineers </a:t>
            </a:r>
            <a:r>
              <a:rPr lang="en-US" altLang="en-US" sz="2000" dirty="0">
                <a:latin typeface="Arial" panose="020B0604020202020204" pitchFamily="34" charset="0"/>
              </a:rPr>
              <a:t>— quick delta summaries for decisions.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Professors/course designers </a:t>
            </a:r>
            <a:r>
              <a:rPr lang="en-US" altLang="en-US" sz="2000" dirty="0">
                <a:latin typeface="Arial" panose="020B0604020202020204" pitchFamily="34" charset="0"/>
              </a:rPr>
              <a:t>— timely  curriculum updates.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BCE3F-C8C4-6651-D28A-DE96250CF9C2}"/>
              </a:ext>
            </a:extLst>
          </p:cNvPr>
          <p:cNvSpPr txBox="1"/>
          <p:nvPr/>
        </p:nvSpPr>
        <p:spPr>
          <a:xfrm>
            <a:off x="6545796" y="1381043"/>
            <a:ext cx="55905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Hypothesis</a:t>
            </a:r>
            <a:r>
              <a:rPr lang="en-US" dirty="0"/>
              <a:t> — Reduce initial literature verification time by </a:t>
            </a:r>
            <a:r>
              <a:rPr lang="en-US" b="1" dirty="0"/>
              <a:t>~40%</a:t>
            </a:r>
            <a:r>
              <a:rPr lang="en-US" dirty="0"/>
              <a:t> (pilot target).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A5E32F-3A4F-F59F-F5A1-FFB4F25E4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796" y="2177134"/>
            <a:ext cx="53127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Pilot targets (to validate): verification time -40%.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% of queries with direct citation &gt;70%.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weekly relevant update detection &gt;5/topic.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FBC22-BD18-FBE4-8C5B-5087F9DCC114}"/>
              </a:ext>
            </a:extLst>
          </p:cNvPr>
          <p:cNvSpPr txBox="1"/>
          <p:nvPr/>
        </p:nvSpPr>
        <p:spPr>
          <a:xfrm>
            <a:off x="6545796" y="3358647"/>
            <a:ext cx="5159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A master’s student asks: ‘Has this architecture been improved?’ — gets a cited answer and a 1-sentence update summary in 30 seconds</a:t>
            </a:r>
            <a:endParaRPr lang="en-IN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665A6-394B-8CC5-E7AE-440D1B94E249}"/>
              </a:ext>
            </a:extLst>
          </p:cNvPr>
          <p:cNvSpPr txBox="1"/>
          <p:nvPr/>
        </p:nvSpPr>
        <p:spPr>
          <a:xfrm>
            <a:off x="644821" y="6241027"/>
            <a:ext cx="9986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55555"/>
                </a:solidFill>
              </a:rPr>
              <a:t>Impact shown is a pilot target (to be validated in studies).</a:t>
            </a:r>
            <a:endParaRPr lang="en-IN" sz="1200" i="1" dirty="0">
              <a:solidFill>
                <a:srgbClr val="555555"/>
              </a:solidFill>
            </a:endParaRPr>
          </a:p>
        </p:txBody>
      </p:sp>
      <p:pic>
        <p:nvPicPr>
          <p:cNvPr id="17" name="Picture 16" descr="A group of people with different tools&#10;&#10;AI-generated content may be incorrect.">
            <a:extLst>
              <a:ext uri="{FF2B5EF4-FFF2-40B4-BE49-F238E27FC236}">
                <a16:creationId xmlns:a16="http://schemas.microsoft.com/office/drawing/2014/main" id="{9D526DD7-109D-D927-B7FD-7BEC405C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7" b="36782"/>
          <a:stretch>
            <a:fillRect/>
          </a:stretch>
        </p:blipFill>
        <p:spPr>
          <a:xfrm>
            <a:off x="6545796" y="4230001"/>
            <a:ext cx="5016178" cy="12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215495-7227-11A5-66C1-6C61CE1274F8}"/>
              </a:ext>
            </a:extLst>
          </p:cNvPr>
          <p:cNvSpPr txBox="1"/>
          <p:nvPr/>
        </p:nvSpPr>
        <p:spPr>
          <a:xfrm>
            <a:off x="858456" y="717229"/>
            <a:ext cx="10475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Thank you — Prototype Built · Demo Ready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BE3236-CB87-8A3E-0711-9CFDBCD0B2C3}"/>
              </a:ext>
            </a:extLst>
          </p:cNvPr>
          <p:cNvSpPr txBox="1"/>
          <p:nvPr/>
        </p:nvSpPr>
        <p:spPr>
          <a:xfrm>
            <a:off x="335666" y="4956082"/>
            <a:ext cx="72689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Contact: </a:t>
            </a:r>
            <a:r>
              <a:rPr lang="en-US" sz="1600" dirty="0">
                <a:solidFill>
                  <a:srgbClr val="55555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udaykumarhaibathi@gmail.com</a:t>
            </a:r>
            <a:r>
              <a:rPr lang="en-US" sz="1600" dirty="0">
                <a:solidFill>
                  <a:srgbClr val="555555"/>
                </a:solidFill>
              </a:rPr>
              <a:t> </a:t>
            </a:r>
          </a:p>
          <a:p>
            <a:r>
              <a:rPr lang="en-US" sz="1600" dirty="0">
                <a:solidFill>
                  <a:srgbClr val="555555"/>
                </a:solidFill>
              </a:rPr>
              <a:t>GitHub: </a:t>
            </a:r>
            <a:r>
              <a:rPr lang="en-US" sz="1600" dirty="0">
                <a:solidFill>
                  <a:srgbClr val="5555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github.com/udaykumar0515/Smart-Research-Assistant</a:t>
            </a:r>
            <a:endParaRPr lang="en-IN" sz="1600" dirty="0">
              <a:solidFill>
                <a:srgbClr val="555555"/>
              </a:solidFill>
            </a:endParaRPr>
          </a:p>
          <a:p>
            <a:endParaRPr lang="en-IN" sz="1600" dirty="0">
              <a:solidFill>
                <a:srgbClr val="55555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35E0B-43AD-C81C-108A-F5EE2ED89E80}"/>
              </a:ext>
            </a:extLst>
          </p:cNvPr>
          <p:cNvSpPr txBox="1"/>
          <p:nvPr/>
        </p:nvSpPr>
        <p:spPr>
          <a:xfrm>
            <a:off x="1908858" y="1410811"/>
            <a:ext cx="83742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ABC9C"/>
                </a:solidFill>
              </a:rPr>
              <a:t>Backend integrations (embeddings, Gemini fallback, live updates) are documented and will be enabled in the demo round if shortlisted.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21D3B-67CE-85F4-B46A-3044EECEB288}"/>
              </a:ext>
            </a:extLst>
          </p:cNvPr>
          <p:cNvSpPr txBox="1"/>
          <p:nvPr/>
        </p:nvSpPr>
        <p:spPr>
          <a:xfrm>
            <a:off x="1697902" y="3244334"/>
            <a:ext cx="997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22222"/>
                </a:solidFill>
              </a:rPr>
              <a:t>Quick demo flow: Upload → Cite-first answers → LLM fallback → Update summaries.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A35CA0-B65F-3B29-3F2F-8B3D1C0C8783}"/>
              </a:ext>
            </a:extLst>
          </p:cNvPr>
          <p:cNvSpPr txBox="1"/>
          <p:nvPr/>
        </p:nvSpPr>
        <p:spPr>
          <a:xfrm>
            <a:off x="6585995" y="4956083"/>
            <a:ext cx="5270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555555"/>
                </a:solidFill>
              </a:rPr>
              <a:t>Team: [H. </a:t>
            </a:r>
            <a:r>
              <a:rPr lang="en-US" sz="1600" dirty="0" err="1">
                <a:solidFill>
                  <a:srgbClr val="555555"/>
                </a:solidFill>
              </a:rPr>
              <a:t>UdayKumar</a:t>
            </a:r>
            <a:r>
              <a:rPr lang="en-US" sz="1600" dirty="0">
                <a:solidFill>
                  <a:srgbClr val="555555"/>
                </a:solidFill>
              </a:rPr>
              <a:t>] (Lead), [P. Venkata Teja] (Frontend), [S. Sairam] (Designer), [K. Bhanu] (Research/Support), [M. Madhan] (Research/Support)</a:t>
            </a:r>
            <a:endParaRPr lang="en-IN" sz="1600" dirty="0">
              <a:solidFill>
                <a:srgbClr val="555555"/>
              </a:solidFill>
            </a:endParaRPr>
          </a:p>
        </p:txBody>
      </p:sp>
      <p:pic>
        <p:nvPicPr>
          <p:cNvPr id="30" name="Picture 29" descr="A computer with a check mark and a computer&#10;&#10;AI-generated content may be incorrect.">
            <a:extLst>
              <a:ext uri="{FF2B5EF4-FFF2-40B4-BE49-F238E27FC236}">
                <a16:creationId xmlns:a16="http://schemas.microsoft.com/office/drawing/2014/main" id="{A4752377-2664-E6BB-360F-EA0641106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8" y="1484617"/>
            <a:ext cx="2232268" cy="22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DBDB04-7F56-9E26-D0C8-4F8082E1293D}"/>
              </a:ext>
            </a:extLst>
          </p:cNvPr>
          <p:cNvSpPr txBox="1"/>
          <p:nvPr/>
        </p:nvSpPr>
        <p:spPr>
          <a:xfrm>
            <a:off x="619431" y="561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Problem</a:t>
            </a:r>
            <a:r>
              <a:rPr lang="en-IN" sz="3600" b="1" dirty="0">
                <a:solidFill>
                  <a:srgbClr val="222222"/>
                </a:solidFill>
              </a:rPr>
              <a:t>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8F4BC2-BAC6-77C0-F262-79C2C870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3" y="2037925"/>
            <a:ext cx="577153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Researchers face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information overload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long research papers.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Existing AI/chatbots give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uncited or outdated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Tracking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new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a paper/topic is difficult.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F9505-AF00-C7DD-DF39-AC5F1B3AB8B0}"/>
              </a:ext>
            </a:extLst>
          </p:cNvPr>
          <p:cNvSpPr txBox="1"/>
          <p:nvPr/>
        </p:nvSpPr>
        <p:spPr>
          <a:xfrm>
            <a:off x="943893" y="471088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Example: A student spends hours verifying accuracy from multiple sources.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0" name="Picture 9" descr="A cartoon of 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3A0827AC-52CA-20A2-065D-539F95E5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74" y="2483871"/>
            <a:ext cx="4336026" cy="43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5F8A39-AEE2-9ECE-4B23-06CEFA93FFEE}"/>
              </a:ext>
            </a:extLst>
          </p:cNvPr>
          <p:cNvSpPr txBox="1"/>
          <p:nvPr/>
        </p:nvSpPr>
        <p:spPr>
          <a:xfrm>
            <a:off x="680443" y="6051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Why Existing Tools Fail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B9CEBE7-B969-8920-D756-5153A131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43" y="2305615"/>
            <a:ext cx="838242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Search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Engines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Only give links, no direct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Chatbots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Often uncited, sometimes outdated.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Summarizers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Lose context, miss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Goal: </a:t>
            </a:r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single tool that provides citation-first answers + update tracking.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47DD3-0A08-11D9-6883-A70476214220}"/>
              </a:ext>
            </a:extLst>
          </p:cNvPr>
          <p:cNvSpPr txBox="1"/>
          <p:nvPr/>
        </p:nvSpPr>
        <p:spPr>
          <a:xfrm>
            <a:off x="721789" y="494697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No single tool ensures </a:t>
            </a:r>
            <a:r>
              <a:rPr lang="en-US" sz="1600" b="1" i="1" dirty="0">
                <a:solidFill>
                  <a:srgbClr val="555555"/>
                </a:solidFill>
              </a:rPr>
              <a:t>citations, freshness, and trust</a:t>
            </a:r>
            <a:r>
              <a:rPr lang="en-US" sz="1600" i="1" dirty="0">
                <a:solidFill>
                  <a:srgbClr val="555555"/>
                </a:solidFill>
              </a:rPr>
              <a:t>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4" name="Picture 13" descr="A group of blue and green chat bubbles&#10;&#10;AI-generated content may be incorrect.">
            <a:extLst>
              <a:ext uri="{FF2B5EF4-FFF2-40B4-BE49-F238E27FC236}">
                <a16:creationId xmlns:a16="http://schemas.microsoft.com/office/drawing/2014/main" id="{E6897FD3-4417-071E-B646-4B97F847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2" y="2739887"/>
            <a:ext cx="5004618" cy="1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764C3A-2EDB-061F-1897-C7B9156A4018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Our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F460C-D53D-671A-7480-86C30E215179}"/>
              </a:ext>
            </a:extLst>
          </p:cNvPr>
          <p:cNvSpPr txBox="1"/>
          <p:nvPr/>
        </p:nvSpPr>
        <p:spPr>
          <a:xfrm>
            <a:off x="929147" y="1111012"/>
            <a:ext cx="6204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ABC9C"/>
                </a:solidFill>
              </a:rPr>
              <a:t>An AI-powered research assistant that delivers cited answers from uploaded papers and keeps you updated with latest news and improvements.</a:t>
            </a:r>
            <a:endParaRPr lang="en-IN" sz="2000" b="1" dirty="0">
              <a:solidFill>
                <a:srgbClr val="1ABC9C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7428E1C-E103-64A2-9239-D36B8D476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83" y="2846994"/>
            <a:ext cx="638687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Multi-doc retrieval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citations from source pages.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Citation-first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always show evidence.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Subscription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relevant topics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</a:rPr>
              <a:t>Flexprice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usage-based credits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7B7D8-CEBB-FB5B-7637-AD1E2FCFA244}"/>
              </a:ext>
            </a:extLst>
          </p:cNvPr>
          <p:cNvSpPr txBox="1"/>
          <p:nvPr/>
        </p:nvSpPr>
        <p:spPr>
          <a:xfrm>
            <a:off x="891583" y="52357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Your research companion that ensures trust, freshness, and efficiency.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2" name="Picture 11" descr="A blue and green text and arrows&#10;&#10;AI-generated content may be incorrect.">
            <a:extLst>
              <a:ext uri="{FF2B5EF4-FFF2-40B4-BE49-F238E27FC236}">
                <a16:creationId xmlns:a16="http://schemas.microsoft.com/office/drawing/2014/main" id="{2A3C6E92-7872-58CF-E1FB-D2DA29AB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6" y="2548303"/>
            <a:ext cx="5021134" cy="1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AC50-5484-BF8A-88E6-E39CC871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F23B7-E850-5D80-E459-AD2A5FA97542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How It Works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25158-9085-0B9A-464D-A1C1C7E7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55" y="3645250"/>
            <a:ext cx="171478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Upload &amp; parse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User uploads research papers (PDFs).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80ED-DDEB-270A-8AED-04591B7970C2}"/>
              </a:ext>
            </a:extLst>
          </p:cNvPr>
          <p:cNvSpPr txBox="1"/>
          <p:nvPr/>
        </p:nvSpPr>
        <p:spPr>
          <a:xfrm>
            <a:off x="710319" y="6162321"/>
            <a:ext cx="869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</a:rPr>
              <a:t>Efficient pipeline → Retrieval first, LLM only when needed, updates always tracked.</a:t>
            </a:r>
            <a:endParaRPr lang="en-IN" dirty="0">
              <a:solidFill>
                <a:srgbClr val="555555"/>
              </a:solidFill>
            </a:endParaRPr>
          </a:p>
        </p:txBody>
      </p:sp>
      <p:pic>
        <p:nvPicPr>
          <p:cNvPr id="28" name="Picture 27" descr="A blue and green chat bubble&#10;&#10;AI-generated content may be incorrect.">
            <a:extLst>
              <a:ext uri="{FF2B5EF4-FFF2-40B4-BE49-F238E27FC236}">
                <a16:creationId xmlns:a16="http://schemas.microsoft.com/office/drawing/2014/main" id="{667AD702-D77B-D6C1-4790-A074EB58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1736233"/>
            <a:ext cx="2130229" cy="2130229"/>
          </a:xfrm>
          <a:prstGeom prst="rect">
            <a:avLst/>
          </a:prstGeom>
        </p:spPr>
      </p:pic>
      <p:pic>
        <p:nvPicPr>
          <p:cNvPr id="30" name="Picture 29" descr="A blue and green bell and note paper&#10;&#10;AI-generated content may be incorrect.">
            <a:extLst>
              <a:ext uri="{FF2B5EF4-FFF2-40B4-BE49-F238E27FC236}">
                <a16:creationId xmlns:a16="http://schemas.microsoft.com/office/drawing/2014/main" id="{A62696EF-5FFE-88F2-89EE-0FADCE56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01" y="1697216"/>
            <a:ext cx="2130229" cy="2130229"/>
          </a:xfrm>
          <a:prstGeom prst="rect">
            <a:avLst/>
          </a:prstGeom>
        </p:spPr>
      </p:pic>
      <p:pic>
        <p:nvPicPr>
          <p:cNvPr id="32" name="Picture 31" descr="A blue and green brain with points and lines&#10;&#10;AI-generated content may be incorrect.">
            <a:extLst>
              <a:ext uri="{FF2B5EF4-FFF2-40B4-BE49-F238E27FC236}">
                <a16:creationId xmlns:a16="http://schemas.microsoft.com/office/drawing/2014/main" id="{EBA7ED1E-9C1A-7A34-57E2-026B985B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47" y="1654315"/>
            <a:ext cx="2130229" cy="2130229"/>
          </a:xfrm>
          <a:prstGeom prst="rect">
            <a:avLst/>
          </a:prstGeom>
        </p:spPr>
      </p:pic>
      <p:pic>
        <p:nvPicPr>
          <p:cNvPr id="34" name="Picture 33" descr="A blue and green outline of a paper with a magnifying glass&#10;&#10;AI-generated content may be incorrect.">
            <a:extLst>
              <a:ext uri="{FF2B5EF4-FFF2-40B4-BE49-F238E27FC236}">
                <a16:creationId xmlns:a16="http://schemas.microsoft.com/office/drawing/2014/main" id="{FD61788A-ACCA-BF24-044E-C4830DA6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39" y="1688471"/>
            <a:ext cx="2130229" cy="2130229"/>
          </a:xfrm>
          <a:prstGeom prst="rect">
            <a:avLst/>
          </a:prstGeom>
        </p:spPr>
      </p:pic>
      <p:pic>
        <p:nvPicPr>
          <p:cNvPr id="36" name="Picture 35" descr="A blue and green line art of a document&#10;&#10;AI-generated content may be incorrect.">
            <a:extLst>
              <a:ext uri="{FF2B5EF4-FFF2-40B4-BE49-F238E27FC236}">
                <a16:creationId xmlns:a16="http://schemas.microsoft.com/office/drawing/2014/main" id="{3AC922A7-3545-0449-37B8-18F510F3E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5" y="1697216"/>
            <a:ext cx="2130229" cy="2130229"/>
          </a:xfrm>
          <a:prstGeom prst="rect">
            <a:avLst/>
          </a:prstGeom>
        </p:spPr>
      </p:pic>
      <p:pic>
        <p:nvPicPr>
          <p:cNvPr id="38" name="Picture 37" descr="A blue and white file with a blue arrow pointing up&#10;&#10;AI-generated content may be incorrect.">
            <a:extLst>
              <a:ext uri="{FF2B5EF4-FFF2-40B4-BE49-F238E27FC236}">
                <a16:creationId xmlns:a16="http://schemas.microsoft.com/office/drawing/2014/main" id="{37EBB477-3EDF-2FBF-FC62-CF2827668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" y="1521583"/>
            <a:ext cx="2130229" cy="2130229"/>
          </a:xfrm>
          <a:prstGeom prst="rect">
            <a:avLst/>
          </a:prstGeom>
        </p:spPr>
      </p:pic>
      <p:pic>
        <p:nvPicPr>
          <p:cNvPr id="40" name="Picture 39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EDCE58E3-7D1C-AAF1-CC5E-1F061E426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53" y="2448215"/>
            <a:ext cx="706263" cy="706263"/>
          </a:xfrm>
          <a:prstGeom prst="rect">
            <a:avLst/>
          </a:prstGeom>
        </p:spPr>
      </p:pic>
      <p:pic>
        <p:nvPicPr>
          <p:cNvPr id="41" name="Picture 40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0CA3C52-C897-C5D6-22B0-91437CDE4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72" y="2409198"/>
            <a:ext cx="706263" cy="706263"/>
          </a:xfrm>
          <a:prstGeom prst="rect">
            <a:avLst/>
          </a:prstGeom>
        </p:spPr>
      </p:pic>
      <p:pic>
        <p:nvPicPr>
          <p:cNvPr id="42" name="Picture 41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65D69E95-5D9F-39ED-2701-B08BCD066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93" y="2448213"/>
            <a:ext cx="706263" cy="706263"/>
          </a:xfrm>
          <a:prstGeom prst="rect">
            <a:avLst/>
          </a:prstGeom>
        </p:spPr>
      </p:pic>
      <p:pic>
        <p:nvPicPr>
          <p:cNvPr id="43" name="Picture 42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939C1B4-64CD-FE59-A5DC-9C042D64B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59" y="2448214"/>
            <a:ext cx="706263" cy="706263"/>
          </a:xfrm>
          <a:prstGeom prst="rect">
            <a:avLst/>
          </a:prstGeom>
        </p:spPr>
      </p:pic>
      <p:pic>
        <p:nvPicPr>
          <p:cNvPr id="44" name="Picture 43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8021CFC9-480D-796E-6120-D9071A7D4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74" y="2448215"/>
            <a:ext cx="706263" cy="706263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A41ABAB7-134F-A5F2-19B8-FB751E74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956" y="3651812"/>
            <a:ext cx="15860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Local retrieval first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Answer pulled directly with citations.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FB8C1B7-514B-4040-8F68-A4678507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034" y="3645250"/>
            <a:ext cx="15988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Chunk &amp; embed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Paper is split into smaller sections.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4BF035C-DC80-DE41-7AD4-4C1DBEEDF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89" y="3649605"/>
            <a:ext cx="16436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Topic profile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System builds keywords from paper.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255A1BE-F432-7C11-70EF-E6D4D26D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3904" y="3645249"/>
            <a:ext cx="174908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LLM fallback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If unclear, system generates a concise synthesis.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7B36044-AE35-09DD-F132-49CDD52B6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281" y="3651812"/>
            <a:ext cx="16993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Subscription updates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Tracks new news and delivers deltas.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489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2661-D3DB-C351-C291-7435CFA1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6DF75-0DEA-C99F-66E4-2175C00C325D}"/>
              </a:ext>
            </a:extLst>
          </p:cNvPr>
          <p:cNvSpPr txBox="1"/>
          <p:nvPr/>
        </p:nvSpPr>
        <p:spPr>
          <a:xfrm>
            <a:off x="748994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MVP Features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B380B-4E15-E7BB-3033-24876216E53B}"/>
              </a:ext>
            </a:extLst>
          </p:cNvPr>
          <p:cNvSpPr txBox="1"/>
          <p:nvPr/>
        </p:nvSpPr>
        <p:spPr>
          <a:xfrm>
            <a:off x="442732" y="1554582"/>
            <a:ext cx="4013522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UI Mock (Implemented)</a:t>
            </a:r>
            <a:r>
              <a:rPr lang="en-IN" sz="2000" dirty="0"/>
              <a:t> ✅</a:t>
            </a:r>
            <a:endParaRPr lang="en-IN" sz="2000" b="1" dirty="0"/>
          </a:p>
          <a:p>
            <a:pPr>
              <a:buNone/>
            </a:pP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Upload &amp; parse PDFs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Multi-paper chat</a:t>
            </a:r>
            <a:r>
              <a:rPr lang="en-IN" sz="2000" dirty="0"/>
              <a:t> (ask across several papers together)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Retrieval with </a:t>
            </a:r>
            <a:r>
              <a:rPr lang="en-IN" sz="2000" b="1" dirty="0"/>
              <a:t>citation chips</a:t>
            </a:r>
            <a:r>
              <a:rPr lang="en-IN" sz="2000" dirty="0"/>
              <a:t> (demo answers)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Chat UI flow (Q&amp;A 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Subscription toggle + update badge (demo flow)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Credits/usage log (</a:t>
            </a:r>
            <a:r>
              <a:rPr lang="en-US" sz="2000" dirty="0"/>
              <a:t>functional </a:t>
            </a:r>
            <a:r>
              <a:rPr lang="en-US" sz="2000" dirty="0" err="1"/>
              <a:t>Flexprice</a:t>
            </a:r>
            <a:r>
              <a:rPr lang="en-US" sz="2000" dirty="0"/>
              <a:t> counter with server-side deduction</a:t>
            </a:r>
            <a:r>
              <a:rPr lang="en-IN" sz="2000" dirty="0"/>
              <a:t>)</a:t>
            </a:r>
            <a:endParaRPr lang="en-IN" sz="2000" b="1" dirty="0"/>
          </a:p>
          <a:p>
            <a:pPr>
              <a:buNone/>
            </a:pP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CB083-FDAC-D7B8-0A80-B4AEE0AAC9D9}"/>
              </a:ext>
            </a:extLst>
          </p:cNvPr>
          <p:cNvSpPr txBox="1"/>
          <p:nvPr/>
        </p:nvSpPr>
        <p:spPr>
          <a:xfrm>
            <a:off x="4456254" y="1554582"/>
            <a:ext cx="45025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Hackathon Build — Planned Next Steps🔧</a:t>
            </a:r>
          </a:p>
          <a:p>
            <a:pPr>
              <a:buNone/>
            </a:pP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Real </a:t>
            </a:r>
            <a:r>
              <a:rPr lang="en-IN" sz="2000" b="1" dirty="0"/>
              <a:t>document embedding + retrieval</a:t>
            </a:r>
            <a:r>
              <a:rPr lang="en-IN" sz="2000" dirty="0"/>
              <a:t>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Gemini API fallback</a:t>
            </a:r>
            <a:r>
              <a:rPr lang="en-IN" sz="2000" dirty="0"/>
              <a:t> for out-of-paper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Subscription polling for </a:t>
            </a:r>
            <a:r>
              <a:rPr lang="en-IN" sz="2000" b="1" dirty="0"/>
              <a:t>live updates</a:t>
            </a:r>
            <a:r>
              <a:rPr lang="en-IN" sz="2000" dirty="0"/>
              <a:t> (news/source integration)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Credits deduction for </a:t>
            </a:r>
            <a:r>
              <a:rPr lang="en-US" sz="2000" b="1" dirty="0"/>
              <a:t>LLM</a:t>
            </a:r>
            <a:r>
              <a:rPr lang="en-US" sz="2000" dirty="0"/>
              <a:t> usage (API integration planned)</a:t>
            </a:r>
            <a:endParaRPr lang="en-IN" sz="2000" dirty="0"/>
          </a:p>
        </p:txBody>
      </p:sp>
      <p:pic>
        <p:nvPicPr>
          <p:cNvPr id="14" name="Picture 13" descr="A computer and a clipboard with check marks&#10;&#10;AI-generated content may be incorrect.">
            <a:extLst>
              <a:ext uri="{FF2B5EF4-FFF2-40B4-BE49-F238E27FC236}">
                <a16:creationId xmlns:a16="http://schemas.microsoft.com/office/drawing/2014/main" id="{4E5AA464-638E-51BC-E5C7-EDB66222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46" y="2300925"/>
            <a:ext cx="3528254" cy="2640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6367DA-BFA3-1847-22A1-ED46B6E9FD96}"/>
              </a:ext>
            </a:extLst>
          </p:cNvPr>
          <p:cNvSpPr txBox="1"/>
          <p:nvPr/>
        </p:nvSpPr>
        <p:spPr>
          <a:xfrm>
            <a:off x="442732" y="5688151"/>
            <a:ext cx="127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Our MVP focuses on </a:t>
            </a:r>
            <a:r>
              <a:rPr lang="en-US" sz="1600" b="1" dirty="0">
                <a:solidFill>
                  <a:srgbClr val="555555"/>
                </a:solidFill>
              </a:rPr>
              <a:t>UI, usability, and proof of concept</a:t>
            </a:r>
            <a:r>
              <a:rPr lang="en-US" sz="1600" dirty="0">
                <a:solidFill>
                  <a:srgbClr val="555555"/>
                </a:solidFill>
              </a:rPr>
              <a:t> — backend integrations are documented and planned.</a:t>
            </a:r>
            <a:endParaRPr lang="en-IN" sz="16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8639-82BD-FE78-4CF2-FB9096B8E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4BD129-0FCF-B0AE-B344-228A4832387A}"/>
              </a:ext>
            </a:extLst>
          </p:cNvPr>
          <p:cNvSpPr txBox="1"/>
          <p:nvPr/>
        </p:nvSpPr>
        <p:spPr>
          <a:xfrm>
            <a:off x="748994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Tech Stack &amp; Choices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E519F-529C-A873-BFBC-E3DB9001344E}"/>
              </a:ext>
            </a:extLst>
          </p:cNvPr>
          <p:cNvSpPr txBox="1"/>
          <p:nvPr/>
        </p:nvSpPr>
        <p:spPr>
          <a:xfrm>
            <a:off x="442732" y="1554582"/>
            <a:ext cx="40135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Frontend (MVP focus)</a:t>
            </a:r>
            <a:endParaRPr lang="en-IN" sz="2000" b="1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22222"/>
                </a:solidFill>
              </a:rPr>
              <a:t>React + Vite (core framework)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222222"/>
                </a:solidFill>
              </a:rPr>
              <a:t>TailwindCSS</a:t>
            </a:r>
            <a:r>
              <a:rPr lang="en-IN" sz="2000" dirty="0">
                <a:solidFill>
                  <a:srgbClr val="222222"/>
                </a:solidFill>
              </a:rPr>
              <a:t> (styling)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22222"/>
                </a:solidFill>
              </a:rPr>
              <a:t>TypeScript (important for React projects)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Local demo data + state simulation (for prototype demo)</a:t>
            </a:r>
            <a:endParaRPr lang="en-IN" sz="2000"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2A734-6E17-0159-B6CB-02D578D80EC8}"/>
              </a:ext>
            </a:extLst>
          </p:cNvPr>
          <p:cNvSpPr txBox="1"/>
          <p:nvPr/>
        </p:nvSpPr>
        <p:spPr>
          <a:xfrm>
            <a:off x="4892924" y="1517766"/>
            <a:ext cx="41184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Planned Integrations (Next Phase)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Gemini API (LLM fallback)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Vector database / embeddings (retrieval)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Simple polling script (subscription updates)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Local storage (usage log / credits)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4117F3-0382-1993-4E52-E6F29E149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2433" y="1044083"/>
            <a:ext cx="1980573" cy="5393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D82D6-F363-8634-2F1B-FF07E4BD4475}"/>
              </a:ext>
            </a:extLst>
          </p:cNvPr>
          <p:cNvSpPr txBox="1"/>
          <p:nvPr/>
        </p:nvSpPr>
        <p:spPr>
          <a:xfrm>
            <a:off x="651076" y="5688151"/>
            <a:ext cx="127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We designed for </a:t>
            </a:r>
            <a:r>
              <a:rPr lang="en-US" sz="1600" b="1" dirty="0">
                <a:solidFill>
                  <a:srgbClr val="555555"/>
                </a:solidFill>
              </a:rPr>
              <a:t>retrieval-first answers</a:t>
            </a:r>
            <a:r>
              <a:rPr lang="en-US" sz="1600" dirty="0">
                <a:solidFill>
                  <a:srgbClr val="555555"/>
                </a:solidFill>
              </a:rPr>
              <a:t> → efficient, low-cost, and trustworthy.</a:t>
            </a:r>
            <a:endParaRPr lang="en-IN" sz="16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4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2080D-EE8C-99A2-F9E0-6D90235B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719112-502E-07F6-30EB-BCD33B337AD4}"/>
              </a:ext>
            </a:extLst>
          </p:cNvPr>
          <p:cNvSpPr txBox="1"/>
          <p:nvPr/>
        </p:nvSpPr>
        <p:spPr>
          <a:xfrm>
            <a:off x="667971" y="4099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Demo Screenshots (MVP)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147117-F903-760E-BB97-5953F2D2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" y="1038465"/>
            <a:ext cx="4918927" cy="22455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D2B92B-8F86-1272-132E-F252FE1A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40" y="1056278"/>
            <a:ext cx="4918927" cy="2242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957DAB-FDE2-B002-69C2-7C89BFF06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440" y="3945142"/>
            <a:ext cx="4918927" cy="2235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FC11B-773F-0F52-5090-219A1A9FF9A6}"/>
              </a:ext>
            </a:extLst>
          </p:cNvPr>
          <p:cNvSpPr txBox="1"/>
          <p:nvPr/>
        </p:nvSpPr>
        <p:spPr>
          <a:xfrm>
            <a:off x="552225" y="3443662"/>
            <a:ext cx="67625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</a:rPr>
              <a:t>Landing Page </a:t>
            </a:r>
            <a:r>
              <a:rPr lang="en-US" sz="1600" b="1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upload UI with drag-and-drop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navigation</a:t>
            </a:r>
            <a:endParaRPr lang="en-IN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49A8A-7661-E6B0-004E-6EC96236BFC2}"/>
              </a:ext>
            </a:extLst>
          </p:cNvPr>
          <p:cNvSpPr txBox="1"/>
          <p:nvPr/>
        </p:nvSpPr>
        <p:spPr>
          <a:xfrm>
            <a:off x="6397440" y="3443662"/>
            <a:ext cx="5605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22222"/>
                </a:solidFill>
              </a:rPr>
              <a:t>Dashboard </a:t>
            </a:r>
            <a:r>
              <a:rPr lang="en-US" sz="1600" b="1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Grid view of uploaded papers, selection states,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quick actions.</a:t>
            </a:r>
            <a:endParaRPr lang="en-IN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A screenshot of a chat&#10;&#10;AI-generated content may be incorrect.">
            <a:extLst>
              <a:ext uri="{FF2B5EF4-FFF2-40B4-BE49-F238E27FC236}">
                <a16:creationId xmlns:a16="http://schemas.microsoft.com/office/drawing/2014/main" id="{ECB860E8-0D8F-9950-F456-71C14F149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" y="3988403"/>
            <a:ext cx="4918927" cy="2236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54787-8E0F-53AF-A6F8-9D8A85C11285}"/>
              </a:ext>
            </a:extLst>
          </p:cNvPr>
          <p:cNvSpPr txBox="1"/>
          <p:nvPr/>
        </p:nvSpPr>
        <p:spPr>
          <a:xfrm>
            <a:off x="6297126" y="6256595"/>
            <a:ext cx="5894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Chat Interface </a:t>
            </a:r>
            <a:r>
              <a:rPr lang="en-US" dirty="0"/>
              <a:t>—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Ask natural-language questions; answers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citation chips and source metadata.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93586-72B8-E2FE-8A3D-40D65044D218}"/>
              </a:ext>
            </a:extLst>
          </p:cNvPr>
          <p:cNvSpPr txBox="1"/>
          <p:nvPr/>
        </p:nvSpPr>
        <p:spPr>
          <a:xfrm>
            <a:off x="552225" y="6256596"/>
            <a:ext cx="6118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Multi-Paper Mode </a:t>
            </a:r>
            <a:r>
              <a:rPr lang="en-US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multiple papers and query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across them simultaneously.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5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E8C2-EFCD-69AF-7BC1-CAA94241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5E0E2-CA91-096C-0E63-257723F7D94A}"/>
              </a:ext>
            </a:extLst>
          </p:cNvPr>
          <p:cNvSpPr txBox="1"/>
          <p:nvPr/>
        </p:nvSpPr>
        <p:spPr>
          <a:xfrm>
            <a:off x="667971" y="2740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Demo Screenshots (MVP)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78862-08BE-38F8-7C7A-36A02F74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98" y="927667"/>
            <a:ext cx="4918927" cy="224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06236-E1A9-1569-C6C5-67A49D11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015" y="920418"/>
            <a:ext cx="4918927" cy="22403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353ECC-996F-5170-E1A3-9DFACE812209}"/>
              </a:ext>
            </a:extLst>
          </p:cNvPr>
          <p:cNvSpPr txBox="1"/>
          <p:nvPr/>
        </p:nvSpPr>
        <p:spPr>
          <a:xfrm>
            <a:off x="563798" y="3181528"/>
            <a:ext cx="49189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Usage &amp; Credits </a:t>
            </a:r>
            <a:r>
              <a:rPr lang="en-US" sz="1600" dirty="0"/>
              <a:t>— </a:t>
            </a:r>
            <a:r>
              <a:rPr lang="en-US" sz="1400" i="1" dirty="0"/>
              <a:t>Credits balance, transaction log, and mock purchase flow shown.</a:t>
            </a:r>
            <a:endParaRPr lang="en-IN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C6533-FCB2-E30E-A002-E1340C90758A}"/>
              </a:ext>
            </a:extLst>
          </p:cNvPr>
          <p:cNvSpPr txBox="1"/>
          <p:nvPr/>
        </p:nvSpPr>
        <p:spPr>
          <a:xfrm>
            <a:off x="6409015" y="3189238"/>
            <a:ext cx="5605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Updates Panel </a:t>
            </a:r>
            <a:r>
              <a:rPr lang="en-US" sz="1400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research updates, summarize button, and cost per summary.</a:t>
            </a:r>
            <a:endParaRPr lang="en-IN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Screen Recording 2025-09-20 123247">
            <a:hlinkClick r:id="" action="ppaction://media"/>
            <a:extLst>
              <a:ext uri="{FF2B5EF4-FFF2-40B4-BE49-F238E27FC236}">
                <a16:creationId xmlns:a16="http://schemas.microsoft.com/office/drawing/2014/main" id="{C7B4E10E-0C02-6C65-406C-C3134CA67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206" y="3950970"/>
            <a:ext cx="5299587" cy="2409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858EC-A808-41C7-1D14-F7473FD2BC8B}"/>
              </a:ext>
            </a:extLst>
          </p:cNvPr>
          <p:cNvSpPr txBox="1"/>
          <p:nvPr/>
        </p:nvSpPr>
        <p:spPr>
          <a:xfrm>
            <a:off x="2202426" y="6399083"/>
            <a:ext cx="8618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Upload → Ask → Citation chips → Confirm LLM fallback → Credits deducted (local simulation)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4A2CD-1436-4AB4-7AEE-6ABDB85841F7}"/>
              </a:ext>
            </a:extLst>
          </p:cNvPr>
          <p:cNvSpPr txBox="1"/>
          <p:nvPr/>
        </p:nvSpPr>
        <p:spPr>
          <a:xfrm>
            <a:off x="2000706" y="3950970"/>
            <a:ext cx="1632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</a:rPr>
              <a:t>Demo Video : </a:t>
            </a:r>
            <a:endParaRPr lang="en-IN" sz="16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</TotalTime>
  <Words>1012</Words>
  <Application>Microsoft Office PowerPoint</Application>
  <PresentationFormat>Widescreen</PresentationFormat>
  <Paragraphs>145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Kumar</dc:creator>
  <cp:lastModifiedBy>Uday Kumar</cp:lastModifiedBy>
  <cp:revision>10</cp:revision>
  <dcterms:created xsi:type="dcterms:W3CDTF">2025-09-19T17:15:16Z</dcterms:created>
  <dcterms:modified xsi:type="dcterms:W3CDTF">2025-09-20T07:32:50Z</dcterms:modified>
</cp:coreProperties>
</file>